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34" r:id="rId2"/>
  </p:sldMasterIdLst>
  <p:notesMasterIdLst>
    <p:notesMasterId r:id="rId21"/>
  </p:notesMasterIdLst>
  <p:handoutMasterIdLst>
    <p:handoutMasterId r:id="rId22"/>
  </p:handoutMasterIdLst>
  <p:sldIdLst>
    <p:sldId id="262" r:id="rId3"/>
    <p:sldId id="257" r:id="rId4"/>
    <p:sldId id="263" r:id="rId5"/>
    <p:sldId id="264" r:id="rId6"/>
    <p:sldId id="265" r:id="rId7"/>
    <p:sldId id="261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58" r:id="rId20"/>
  </p:sldIdLst>
  <p:sldSz cx="9144000" cy="6858000" type="screen4x3"/>
  <p:notesSz cx="6858000" cy="9144000"/>
  <p:defaultTextStyle>
    <a:defPPr>
      <a:defRPr lang="en-AU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00"/>
    <a:srgbClr val="666666"/>
    <a:srgbClr val="0E5F7E"/>
    <a:srgbClr val="0E7D60"/>
    <a:srgbClr val="0095C1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4" autoAdjust="0"/>
  </p:normalViewPr>
  <p:slideViewPr>
    <p:cSldViewPr snapToGrid="0" snapToObjects="1">
      <p:cViewPr>
        <p:scale>
          <a:sx n="100" d="100"/>
          <a:sy n="100" d="100"/>
        </p:scale>
        <p:origin x="-96" y="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D99A0255-D730-4BD9-809B-1AF1295D5ED1}" type="datetime1">
              <a:rPr lang="en-AU" altLang="en-US">
                <a:ea typeface="Arial Unicode MS" panose="020B0604020202020204" pitchFamily="34" charset="-128"/>
              </a:rPr>
              <a:pPr/>
              <a:t>19/06/2015</a:t>
            </a:fld>
            <a:endParaRPr lang="en-AU" altLang="en-US" dirty="0">
              <a:ea typeface="Arial Unicode MS" panose="020B0604020202020204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5891661-F6F4-46E5-9954-1D9638F070B2}" type="slidenum">
              <a:rPr lang="en-AU" altLang="en-US">
                <a:ea typeface="Arial Unicode MS" panose="020B0604020202020204" pitchFamily="34" charset="-128"/>
              </a:rPr>
              <a:pPr/>
              <a:t>‹#›</a:t>
            </a:fld>
            <a:endParaRPr lang="en-AU" altLang="en-US" dirty="0">
              <a:ea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37226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Arial Unicode MS" panose="020B0604020202020204" pitchFamily="34" charset="-128"/>
              </a:defRPr>
            </a:lvl1pPr>
          </a:lstStyle>
          <a:p>
            <a:endParaRPr lang="en-AU" altLang="en-US" dirty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Arial Unicode MS" panose="020B0604020202020204" pitchFamily="34" charset="-128"/>
              </a:defRPr>
            </a:lvl1pPr>
          </a:lstStyle>
          <a:p>
            <a:fld id="{AD29ACBA-E17D-4989-A523-5FF7BB29FB36}" type="datetime1">
              <a:rPr lang="en-AU" altLang="en-US" smtClean="0"/>
              <a:pPr/>
              <a:t>19/06/2015</a:t>
            </a:fld>
            <a:endParaRPr lang="en-AU" altLang="en-US" dirty="0"/>
          </a:p>
        </p:txBody>
      </p:sp>
      <p:sp>
        <p:nvSpPr>
          <p:cNvPr id="563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dirty="0" smtClean="0"/>
              <a:t>Click to edit Master text styles</a:t>
            </a:r>
          </a:p>
          <a:p>
            <a:pPr lvl="1"/>
            <a:r>
              <a:rPr lang="en-AU" altLang="en-US" dirty="0" smtClean="0"/>
              <a:t>Second level</a:t>
            </a:r>
          </a:p>
          <a:p>
            <a:pPr lvl="2"/>
            <a:r>
              <a:rPr lang="en-AU" altLang="en-US" dirty="0" smtClean="0"/>
              <a:t>Third level</a:t>
            </a:r>
          </a:p>
          <a:p>
            <a:pPr lvl="3"/>
            <a:r>
              <a:rPr lang="en-AU" altLang="en-US" dirty="0" smtClean="0"/>
              <a:t>Fourth level</a:t>
            </a:r>
          </a:p>
          <a:p>
            <a:pPr lvl="4"/>
            <a:r>
              <a:rPr lang="en-AU" altLang="en-US" dirty="0" smtClean="0"/>
              <a:t>Fifth level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Arial Unicode MS" panose="020B0604020202020204" pitchFamily="34" charset="-128"/>
              </a:defRPr>
            </a:lvl1pPr>
          </a:lstStyle>
          <a:p>
            <a:endParaRPr lang="en-AU" altLang="en-US" dirty="0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Arial Unicode MS" panose="020B0604020202020204" pitchFamily="34" charset="-128"/>
              </a:defRPr>
            </a:lvl1pPr>
          </a:lstStyle>
          <a:p>
            <a:fld id="{D5BB0F53-DD0D-41AC-94BD-BA745B671781}" type="slidenum">
              <a:rPr lang="en-AU" altLang="en-US" smtClean="0"/>
              <a:pPr/>
              <a:t>‹#›</a:t>
            </a:fld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3305931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 Unicode MS" panose="020B060402020202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 Unicode MS" panose="020B060402020202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 Unicode MS" panose="020B060402020202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 Unicode MS" panose="020B060402020202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Arial Unicode MS" panose="020B060402020202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Picture 7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14650"/>
            <a:ext cx="91440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itle Placeholder 1"/>
          <p:cNvSpPr>
            <a:spLocks noGrp="1"/>
          </p:cNvSpPr>
          <p:nvPr>
            <p:ph type="ctrTitle"/>
          </p:nvPr>
        </p:nvSpPr>
        <p:spPr>
          <a:xfrm>
            <a:off x="614363" y="1539875"/>
            <a:ext cx="7916862" cy="719138"/>
          </a:xfrm>
        </p:spPr>
        <p:txBody>
          <a:bodyPr/>
          <a:lstStyle>
            <a:lvl1pPr algn="l">
              <a:defRPr smtClean="0">
                <a:latin typeface="Arial" charset="0"/>
                <a:ea typeface="Arial Unicode MS" panose="020B0604020202020204" pitchFamily="34" charset="-128"/>
              </a:defRPr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  <a:endParaRPr lang="en-AU" altLang="en-US" noProof="0" dirty="0" smtClean="0"/>
          </a:p>
        </p:txBody>
      </p:sp>
      <p:sp>
        <p:nvSpPr>
          <p:cNvPr id="18435" name="Text Placeholder 2"/>
          <p:cNvSpPr>
            <a:spLocks noGrp="1"/>
          </p:cNvSpPr>
          <p:nvPr>
            <p:ph type="subTitle" idx="1"/>
          </p:nvPr>
        </p:nvSpPr>
        <p:spPr>
          <a:xfrm>
            <a:off x="614363" y="2312988"/>
            <a:ext cx="7916862" cy="719137"/>
          </a:xfrm>
        </p:spPr>
        <p:txBody>
          <a:bodyPr/>
          <a:lstStyle>
            <a:lvl1pPr marL="0" indent="0">
              <a:buFontTx/>
              <a:buNone/>
              <a:defRPr sz="1800" smtClean="0">
                <a:latin typeface="Arial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AU" altLang="en-US" noProof="0" smtClean="0"/>
          </a:p>
        </p:txBody>
      </p:sp>
      <p:pic>
        <p:nvPicPr>
          <p:cNvPr id="18437" name="Picture 7" descr="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39738"/>
            <a:ext cx="13462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718711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75668"/>
            <a:ext cx="2057400" cy="41504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75668"/>
            <a:ext cx="6019800" cy="4150495"/>
          </a:xfrm>
        </p:spPr>
        <p:txBody>
          <a:bodyPr vert="eaVert"/>
          <a:lstStyle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82398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2633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48347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5668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4000" y="1600200"/>
            <a:ext cx="4241800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43388" cy="5038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9089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3088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74459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74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2954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5910" y="274638"/>
            <a:ext cx="6530890" cy="114300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Tx/>
              <a:buNone/>
              <a:defRPr/>
            </a:lvl1pPr>
            <a:lvl2pPr>
              <a:buFont typeface="Arial"/>
              <a:buChar char="•"/>
              <a:defRPr/>
            </a:lvl2pPr>
            <a:lvl3pPr>
              <a:buFont typeface="Lucida Grande"/>
              <a:buChar char="−"/>
              <a:defRPr/>
            </a:lvl3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589597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3885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66151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2588" y="274638"/>
            <a:ext cx="2159000" cy="6364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" y="274638"/>
            <a:ext cx="6326188" cy="6364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8636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8239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5668"/>
            <a:ext cx="4038600" cy="415049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75668"/>
            <a:ext cx="4038600" cy="415049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814785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75668"/>
            <a:ext cx="4040188" cy="321439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rgbClr val="0E5F7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15429"/>
            <a:ext cx="4040188" cy="351073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75668"/>
            <a:ext cx="4041775" cy="321439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rgbClr val="0E5F7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15429"/>
            <a:ext cx="4041775" cy="351073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638233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563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2792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896880"/>
            <a:ext cx="5111750" cy="422928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buNone/>
              <a:defRPr sz="1400"/>
            </a:lvl4pPr>
            <a:lvl5pPr>
              <a:defRPr sz="1200">
                <a:ea typeface="Arial Unicode MS" panose="020B0604020202020204" pitchFamily="34" charset="-128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896880"/>
            <a:ext cx="3008313" cy="42292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55825" y="274638"/>
            <a:ext cx="65309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070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967829"/>
            <a:ext cx="5486400" cy="339950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97709"/>
            <a:ext cx="5486400" cy="804862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55825" y="274638"/>
            <a:ext cx="65309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624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7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920875" y="274638"/>
            <a:ext cx="69945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title style</a:t>
            </a:r>
            <a:endParaRPr lang="en-AU" alt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4000" y="1968500"/>
            <a:ext cx="8637588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dirty="0" smtClean="0"/>
              <a:t>click to edit Master text styles</a:t>
            </a:r>
          </a:p>
          <a:p>
            <a:pPr lvl="1"/>
            <a:r>
              <a:rPr lang="en-AU" altLang="en-US" dirty="0" smtClean="0"/>
              <a:t>second level</a:t>
            </a:r>
          </a:p>
          <a:p>
            <a:pPr lvl="2"/>
            <a:r>
              <a:rPr lang="en-AU" altLang="en-US" dirty="0" smtClean="0"/>
              <a:t>third level</a:t>
            </a:r>
          </a:p>
          <a:p>
            <a:pPr lvl="3"/>
            <a:r>
              <a:rPr lang="en-AU" altLang="en-US" dirty="0" smtClean="0"/>
              <a:t>fourth level</a:t>
            </a:r>
          </a:p>
          <a:p>
            <a:pPr lvl="0"/>
            <a:r>
              <a:rPr lang="en-AU" altLang="en-US" dirty="0" smtClean="0"/>
              <a:t>click to edit Master text styles</a:t>
            </a:r>
          </a:p>
          <a:p>
            <a:pPr lvl="1"/>
            <a:r>
              <a:rPr lang="en-AU" altLang="en-US" dirty="0" smtClean="0"/>
              <a:t>second level</a:t>
            </a:r>
          </a:p>
          <a:p>
            <a:pPr lvl="2"/>
            <a:r>
              <a:rPr lang="en-AU" altLang="en-US" dirty="0" smtClean="0"/>
              <a:t>third level</a:t>
            </a:r>
          </a:p>
          <a:p>
            <a:pPr lvl="3"/>
            <a:r>
              <a:rPr lang="en-AU" altLang="en-US" dirty="0" smtClean="0"/>
              <a:t>fourth level</a:t>
            </a:r>
          </a:p>
        </p:txBody>
      </p:sp>
      <p:pic>
        <p:nvPicPr>
          <p:cNvPr id="1029" name="Picture 7" descr="logo.eps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39738"/>
            <a:ext cx="13462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44" r:id="rId2"/>
    <p:sldLayoutId id="2147483743" r:id="rId3"/>
    <p:sldLayoutId id="2147483742" r:id="rId4"/>
    <p:sldLayoutId id="2147483741" r:id="rId5"/>
    <p:sldLayoutId id="2147483740" r:id="rId6"/>
    <p:sldLayoutId id="2147483739" r:id="rId7"/>
    <p:sldLayoutId id="2147483738" r:id="rId8"/>
    <p:sldLayoutId id="2147483737" r:id="rId9"/>
    <p:sldLayoutId id="2147483736" r:id="rId10"/>
    <p:sldLayoutId id="2147483735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0E5F7E"/>
          </a:solidFill>
          <a:latin typeface="Arial"/>
          <a:ea typeface="Arial Unicode MS" panose="020B0604020202020204" pitchFamily="34" charset="-128"/>
          <a:cs typeface="Arial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Arial" charset="0"/>
          <a:ea typeface="ＭＳ Ｐゴシック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Arial" charset="0"/>
          <a:ea typeface="ＭＳ Ｐゴシック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Arial" charset="0"/>
          <a:ea typeface="ＭＳ Ｐゴシック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Arial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rgbClr val="010000"/>
          </a:solidFill>
          <a:latin typeface="Arial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rgbClr val="010000"/>
          </a:solidFill>
          <a:latin typeface="Arial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rgbClr val="010000"/>
          </a:solidFill>
          <a:latin typeface="Arial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rgbClr val="010000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1" fontAlgn="t" hangingPunct="1">
        <a:spcBef>
          <a:spcPct val="30000"/>
        </a:spcBef>
        <a:spcAft>
          <a:spcPct val="30000"/>
        </a:spcAft>
        <a:buChar char="•"/>
        <a:defRPr sz="2400" kern="1200">
          <a:solidFill>
            <a:srgbClr val="666666"/>
          </a:solidFill>
          <a:latin typeface="Arial"/>
          <a:ea typeface="Arial Unicode MS" panose="020B0604020202020204" pitchFamily="34" charset="-128"/>
          <a:cs typeface="Arial"/>
        </a:defRPr>
      </a:lvl1pPr>
      <a:lvl2pPr marL="742950" indent="-285750" algn="l" rtl="0" eaLnBrk="1" fontAlgn="t" hangingPunct="1">
        <a:spcBef>
          <a:spcPct val="15000"/>
        </a:spcBef>
        <a:spcAft>
          <a:spcPct val="15000"/>
        </a:spcAft>
        <a:buFont typeface="Arial" charset="0"/>
        <a:buChar char="–"/>
        <a:defRPr sz="2400" kern="1200">
          <a:solidFill>
            <a:srgbClr val="666666"/>
          </a:solidFill>
          <a:latin typeface="Arial"/>
          <a:ea typeface="Arial Unicode MS" panose="020B0604020202020204" pitchFamily="34" charset="-128"/>
          <a:cs typeface="Arial"/>
        </a:defRPr>
      </a:lvl2pPr>
      <a:lvl3pPr marL="1143000" indent="-228600" algn="l" rtl="0" eaLnBrk="1" fontAlgn="t" hangingPunct="1">
        <a:spcBef>
          <a:spcPct val="15000"/>
        </a:spcBef>
        <a:spcAft>
          <a:spcPct val="15000"/>
        </a:spcAft>
        <a:buChar char="•"/>
        <a:defRPr sz="2400" kern="1200">
          <a:solidFill>
            <a:srgbClr val="666666"/>
          </a:solidFill>
          <a:latin typeface="Arial"/>
          <a:ea typeface="Arial Unicode MS" panose="020B0604020202020204" pitchFamily="34" charset="-128"/>
          <a:cs typeface="Arial"/>
        </a:defRPr>
      </a:lvl3pPr>
      <a:lvl4pPr marL="1600200" indent="-228600" algn="l" rtl="0" eaLnBrk="1" fontAlgn="t" hangingPunct="1">
        <a:spcBef>
          <a:spcPct val="15000"/>
        </a:spcBef>
        <a:spcAft>
          <a:spcPct val="15000"/>
        </a:spcAft>
        <a:buChar char="–"/>
        <a:defRPr sz="2400" kern="1200">
          <a:solidFill>
            <a:srgbClr val="666666"/>
          </a:solidFill>
          <a:latin typeface="Arial"/>
          <a:ea typeface="Arial Unicode MS" panose="020B0604020202020204" pitchFamily="34" charset="-128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/>
          <a:ea typeface="ＭＳ Ｐゴシック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4000" y="274638"/>
            <a:ext cx="863758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4000" y="1600200"/>
            <a:ext cx="8637588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text styles</a:t>
            </a:r>
          </a:p>
          <a:p>
            <a:pPr lvl="1"/>
            <a:r>
              <a:rPr lang="en-AU" altLang="en-US" smtClean="0"/>
              <a:t>Second level</a:t>
            </a:r>
          </a:p>
          <a:p>
            <a:pPr lvl="2"/>
            <a:r>
              <a:rPr lang="en-AU" altLang="en-US" smtClean="0"/>
              <a:t>Third level</a:t>
            </a:r>
          </a:p>
          <a:p>
            <a:pPr lvl="3"/>
            <a:r>
              <a:rPr lang="en-AU" altLang="en-US" smtClean="0"/>
              <a:t>Fourth level</a:t>
            </a:r>
          </a:p>
          <a:p>
            <a:pPr lvl="4"/>
            <a:r>
              <a:rPr lang="en-AU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0E5F7E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400">
          <a:solidFill>
            <a:srgbClr val="6666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Symbol" pitchFamily="18" charset="2"/>
        <a:buChar char="·"/>
        <a:defRPr sz="2400">
          <a:solidFill>
            <a:srgbClr val="666666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>
          <a:solidFill>
            <a:srgbClr val="666666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>
          <a:solidFill>
            <a:srgbClr val="666666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>
          <a:solidFill>
            <a:srgbClr val="66666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>
          <a:solidFill>
            <a:srgbClr val="6666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>
          <a:solidFill>
            <a:srgbClr val="6666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>
          <a:solidFill>
            <a:srgbClr val="6666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>
          <a:solidFill>
            <a:srgbClr val="6666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8" name="Rectang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2800" dirty="0" smtClean="0"/>
              <a:t>Use of metadata in the development of long-term climate data sets</a:t>
            </a:r>
            <a:endParaRPr lang="en-US" altLang="en-US" sz="2800" dirty="0"/>
          </a:p>
        </p:txBody>
      </p:sp>
      <p:sp>
        <p:nvSpPr>
          <p:cNvPr id="64519" name="Rectang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>Blair Trewin, Australian Bureau of Meteorology</a:t>
            </a:r>
          </a:p>
          <a:p>
            <a:endParaRPr lang="en-US" altLang="en-US" dirty="0"/>
          </a:p>
        </p:txBody>
      </p:sp>
      <p:pic>
        <p:nvPicPr>
          <p:cNvPr id="64516" name="Picture 4" descr="Placeholder_sk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38475"/>
            <a:ext cx="9142413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Material from hard-copy station files</a:t>
            </a:r>
            <a:endParaRPr lang="en-AU" dirty="0"/>
          </a:p>
        </p:txBody>
      </p:sp>
      <p:pic>
        <p:nvPicPr>
          <p:cNvPr id="808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6" y="1923157"/>
            <a:ext cx="4162424" cy="4341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19650" y="1938635"/>
            <a:ext cx="40481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In more recent times (1980s onwards) typically inspection reports at least every 2-3 years</a:t>
            </a:r>
          </a:p>
          <a:p>
            <a:endParaRPr lang="en-AU" dirty="0"/>
          </a:p>
          <a:p>
            <a:r>
              <a:rPr lang="en-AU" dirty="0" smtClean="0"/>
              <a:t>Some aspects well documented (e.g. instrument changes), others less well (e.g. site environment)</a:t>
            </a:r>
          </a:p>
          <a:p>
            <a:endParaRPr lang="en-AU" dirty="0"/>
          </a:p>
          <a:p>
            <a:r>
              <a:rPr lang="en-AU" dirty="0" smtClean="0"/>
              <a:t>Files usually contain large amounts of irrelevant material (e.g. financial records)</a:t>
            </a:r>
          </a:p>
          <a:p>
            <a:endParaRPr lang="en-AU" dirty="0"/>
          </a:p>
          <a:p>
            <a:r>
              <a:rPr lang="en-AU" dirty="0" smtClean="0"/>
              <a:t>Metadata of all kinds becomes sparser further back in time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64863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Rutherglen – a case study of the challenges in metadata</a:t>
            </a:r>
            <a:endParaRPr lang="en-AU" dirty="0"/>
          </a:p>
        </p:txBody>
      </p:sp>
      <p:pic>
        <p:nvPicPr>
          <p:cNvPr id="819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42" y="2016125"/>
            <a:ext cx="5965552" cy="389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57949" y="2657475"/>
            <a:ext cx="2543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Minimum temperatures at Rutherglen clearly cooler in later years relative to other sites</a:t>
            </a:r>
          </a:p>
          <a:p>
            <a:endParaRPr lang="en-AU" dirty="0"/>
          </a:p>
          <a:p>
            <a:r>
              <a:rPr lang="en-AU" dirty="0" smtClean="0"/>
              <a:t>Statistical tests found </a:t>
            </a:r>
            <a:r>
              <a:rPr lang="en-AU" dirty="0" err="1" smtClean="0"/>
              <a:t>inhomogeneities</a:t>
            </a:r>
            <a:r>
              <a:rPr lang="en-AU" dirty="0" smtClean="0"/>
              <a:t> in 1966 and 1974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10248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evidence do we have for site moves at Rutherglen?</a:t>
            </a:r>
            <a:endParaRPr lang="en-AU" dirty="0"/>
          </a:p>
        </p:txBody>
      </p:sp>
      <p:pic>
        <p:nvPicPr>
          <p:cNvPr id="829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50" y="2083727"/>
            <a:ext cx="3878899" cy="2915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2083727"/>
            <a:ext cx="4223867" cy="291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0525" y="5181600"/>
            <a:ext cx="8582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Site photos from December 2012 (left) and February 1975 (right) show no significant site move since at least 1975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30357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1958 inspection report</a:t>
            </a:r>
            <a:endParaRPr lang="en-AU" dirty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968500"/>
            <a:ext cx="3013075" cy="3142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9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894" y="2035175"/>
            <a:ext cx="2633700" cy="406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43275" y="2461647"/>
            <a:ext cx="2455844" cy="1323439"/>
          </a:xfrm>
          <a:prstGeom prst="rect">
            <a:avLst/>
          </a:prstGeom>
          <a:solidFill>
            <a:srgbClr val="FFFF00">
              <a:alpha val="35000"/>
            </a:srgbClr>
          </a:solidFill>
          <a:ln>
            <a:solidFill>
              <a:srgbClr val="010000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 smtClean="0"/>
              <a:t>Woolshed 150 feet to west and no road nearby (left) and site ¼ mile from office (right) – do not match current site</a:t>
            </a:r>
            <a:endParaRPr lang="en-AU" sz="1600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5799119" y="2971800"/>
            <a:ext cx="1878031" cy="3429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1619250" y="3143250"/>
            <a:ext cx="1724025" cy="4953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9714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Other inconsistencies with current site</a:t>
            </a:r>
            <a:endParaRPr lang="en-AU" dirty="0"/>
          </a:p>
        </p:txBody>
      </p:sp>
      <p:pic>
        <p:nvPicPr>
          <p:cNvPr id="849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161" y="1986104"/>
            <a:ext cx="2572735" cy="4054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1835007"/>
            <a:ext cx="2560200" cy="420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19426" y="2204561"/>
            <a:ext cx="266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Hill rises 300 yards south of site (1953) – no hills for several kilometres south of current site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3104508" y="4019550"/>
            <a:ext cx="24968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'Station flat but country falls slightly to north' (1939) – current site has hill rising to north</a:t>
            </a:r>
            <a:endParaRPr lang="en-AU" dirty="0"/>
          </a:p>
        </p:txBody>
      </p:sp>
      <p:sp>
        <p:nvSpPr>
          <p:cNvPr id="6" name="Oval 5"/>
          <p:cNvSpPr/>
          <p:nvPr/>
        </p:nvSpPr>
        <p:spPr>
          <a:xfrm>
            <a:off x="619125" y="5124450"/>
            <a:ext cx="2114550" cy="372428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657475" y="4991100"/>
            <a:ext cx="447033" cy="1333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5859161" y="3681889"/>
            <a:ext cx="2427589" cy="471011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981575" y="2847975"/>
            <a:ext cx="1019175" cy="9048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1133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Other useful information</a:t>
            </a:r>
            <a:endParaRPr lang="en-AU" dirty="0"/>
          </a:p>
        </p:txBody>
      </p:sp>
      <p:pic>
        <p:nvPicPr>
          <p:cNvPr id="860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62" y="1892301"/>
            <a:ext cx="2633165" cy="426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714" y="1892300"/>
            <a:ext cx="3019432" cy="4260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9550" y="6240244"/>
            <a:ext cx="8477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/>
              <a:t>Information on new enclosure layout (January 1966 (?), left); new co-ordinates (November 1974, right)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49544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Likely former site location</a:t>
            </a:r>
            <a:endParaRPr lang="en-AU" dirty="0"/>
          </a:p>
        </p:txBody>
      </p:sp>
      <p:pic>
        <p:nvPicPr>
          <p:cNvPr id="870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19" y="1998662"/>
            <a:ext cx="3200400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1998661"/>
            <a:ext cx="4126138" cy="415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5457825" y="1895475"/>
            <a:ext cx="495300" cy="542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4273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Summary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AU" dirty="0" smtClean="0"/>
              <a:t>Metadata are highly important in developing long-term climate data sets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 smtClean="0"/>
              <a:t>Metadata cannot be assumed to be complete, especially for older data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 smtClean="0"/>
              <a:t>Metadata often require considerable interpretation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 smtClean="0"/>
              <a:t>Many forms of metadata are not amenable to being summarised in a database entry</a:t>
            </a:r>
          </a:p>
        </p:txBody>
      </p:sp>
    </p:spTree>
    <p:extLst>
      <p:ext uri="{BB962C8B-B14F-4D97-AF65-F5344CB8AC3E}">
        <p14:creationId xmlns:p14="http://schemas.microsoft.com/office/powerpoint/2010/main" val="8250572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409575" y="5453063"/>
            <a:ext cx="6400800" cy="754062"/>
          </a:xfrm>
          <a:prstGeom prst="rect">
            <a:avLst/>
          </a:prstGeom>
        </p:spPr>
        <p:txBody>
          <a:bodyPr>
            <a:norm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sz="1400" dirty="0" smtClean="0">
                <a:ea typeface="Arial Unicode MS" panose="020B0604020202020204" pitchFamily="34" charset="-128"/>
              </a:rPr>
              <a:t>Blair Trewin</a:t>
            </a:r>
            <a:endParaRPr lang="en-AU" altLang="en-US" sz="1400" dirty="0">
              <a:ea typeface="Arial Unicode MS" panose="020B0604020202020204" pitchFamily="34" charset="-128"/>
            </a:endParaRPr>
          </a:p>
          <a:p>
            <a:pPr eaLnBrk="1" hangingPunct="1"/>
            <a:r>
              <a:rPr lang="en-AU" altLang="en-US" sz="1400" dirty="0" smtClean="0">
                <a:ea typeface="Arial Unicode MS" panose="020B0604020202020204" pitchFamily="34" charset="-128"/>
              </a:rPr>
              <a:t>b.trewin@bom.gov.au</a:t>
            </a:r>
            <a:endParaRPr lang="en-AU" altLang="en-US" sz="1400" dirty="0">
              <a:ea typeface="Arial Unicode MS" panose="020B0604020202020204" pitchFamily="34" charset="-12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09575" y="1973263"/>
            <a:ext cx="7772400" cy="488950"/>
          </a:xfrm>
          <a:prstGeom prst="rect">
            <a:avLst/>
          </a:prstGeom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altLang="en-US" dirty="0">
                <a:solidFill>
                  <a:srgbClr val="1F5C80"/>
                </a:solidFill>
                <a:ea typeface="Arial Unicode MS" panose="020B0604020202020204" pitchFamily="34" charset="-128"/>
                <a:cs typeface="Arial" charset="0"/>
              </a:rPr>
              <a:t>Thank you…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24"/>
          <p:cNvSpPr>
            <a:spLocks noGrp="1"/>
          </p:cNvSpPr>
          <p:nvPr>
            <p:ph type="title"/>
          </p:nvPr>
        </p:nvSpPr>
        <p:spPr>
          <a:xfrm>
            <a:off x="1920875" y="274638"/>
            <a:ext cx="6994525" cy="1143000"/>
          </a:xfrm>
        </p:spPr>
        <p:txBody>
          <a:bodyPr/>
          <a:lstStyle/>
          <a:p>
            <a:r>
              <a:rPr lang="en-US" altLang="en-US" sz="3200" dirty="0" smtClean="0">
                <a:latin typeface="Arial" charset="0"/>
              </a:rPr>
              <a:t>What underlies climate information of this type?</a:t>
            </a:r>
            <a:endParaRPr lang="en-US" altLang="en-US" sz="3200" dirty="0" smtClean="0">
              <a:latin typeface="Arial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968500"/>
            <a:ext cx="4157133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133" y="1968500"/>
            <a:ext cx="4615507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</a:t>
            </a:r>
            <a:r>
              <a:rPr lang="en-AU" dirty="0" smtClean="0"/>
              <a:t>Australian ACORN-SAT </a:t>
            </a:r>
            <a:r>
              <a:rPr lang="en-AU" dirty="0" smtClean="0"/>
              <a:t>station network</a:t>
            </a:r>
            <a:endParaRPr lang="en-AU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281837"/>
              </p:ext>
            </p:extLst>
          </p:nvPr>
        </p:nvGraphicFramePr>
        <p:xfrm>
          <a:off x="442913" y="1955800"/>
          <a:ext cx="5727700" cy="434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0" name="Chart" r:id="rId3" imgW="7220052" imgH="3800653" progId="Excel.Chart.8">
                  <p:embed/>
                </p:oleObj>
              </mc:Choice>
              <mc:Fallback>
                <p:oleObj name="Chart" r:id="rId3" imgW="7220052" imgH="3800653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3" y="1955800"/>
                        <a:ext cx="5727700" cy="434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53075" y="2139375"/>
            <a:ext cx="3362325" cy="4247317"/>
          </a:xfrm>
          <a:prstGeom prst="rect">
            <a:avLst/>
          </a:prstGeom>
          <a:solidFill>
            <a:srgbClr val="FFFF99"/>
          </a:solidFill>
          <a:ln>
            <a:solidFill>
              <a:srgbClr val="010000"/>
            </a:solidFill>
          </a:ln>
        </p:spPr>
        <p:txBody>
          <a:bodyPr wrap="square" rtlCol="0">
            <a:spAutoFit/>
          </a:bodyPr>
          <a:lstStyle/>
          <a:p>
            <a:r>
              <a:rPr lang="en-AU" dirty="0" smtClean="0">
                <a:ea typeface="Arial Unicode MS" panose="020B0604020202020204" pitchFamily="34" charset="-128"/>
              </a:rPr>
              <a:t>Largely based on 2001 daily network</a:t>
            </a:r>
          </a:p>
          <a:p>
            <a:endParaRPr lang="en-AU" dirty="0">
              <a:ea typeface="Arial Unicode MS" panose="020B0604020202020204" pitchFamily="34" charset="-128"/>
            </a:endParaRPr>
          </a:p>
          <a:p>
            <a:r>
              <a:rPr lang="en-AU" dirty="0" smtClean="0">
                <a:ea typeface="Arial Unicode MS" panose="020B0604020202020204" pitchFamily="34" charset="-128"/>
              </a:rPr>
              <a:t>10 stations with recently digitised data added (black dots) – 1 station removed due to poor quality</a:t>
            </a:r>
          </a:p>
          <a:p>
            <a:endParaRPr lang="en-AU" dirty="0">
              <a:ea typeface="Arial Unicode MS" panose="020B0604020202020204" pitchFamily="34" charset="-128"/>
            </a:endParaRPr>
          </a:p>
          <a:p>
            <a:r>
              <a:rPr lang="en-AU" dirty="0" smtClean="0">
                <a:ea typeface="Arial Unicode MS" panose="020B0604020202020204" pitchFamily="34" charset="-128"/>
              </a:rPr>
              <a:t>More stations may be considered for addition later once pre-1957 data digitised</a:t>
            </a:r>
            <a:endParaRPr lang="en-AU" dirty="0">
              <a:ea typeface="Arial Unicode MS" panose="020B0604020202020204" pitchFamily="34" charset="-128"/>
            </a:endParaRPr>
          </a:p>
          <a:p>
            <a:endParaRPr lang="en-AU" dirty="0" smtClean="0">
              <a:ea typeface="Arial Unicode MS" panose="020B0604020202020204" pitchFamily="34" charset="-128"/>
            </a:endParaRPr>
          </a:p>
          <a:p>
            <a:r>
              <a:rPr lang="en-AU" dirty="0" smtClean="0">
                <a:ea typeface="Arial Unicode MS" panose="020B0604020202020204" pitchFamily="34" charset="-128"/>
              </a:rPr>
              <a:t>Urbanised stations are part of network but not used for climate change reporting</a:t>
            </a:r>
            <a:endParaRPr lang="en-AU" dirty="0">
              <a:ea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409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2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sz="2800" dirty="0" smtClean="0">
                <a:latin typeface="Arial" charset="0"/>
                <a:cs typeface="Arial" charset="0"/>
              </a:rPr>
              <a:t>Why do we need a homogenised data set?</a:t>
            </a:r>
          </a:p>
        </p:txBody>
      </p:sp>
      <p:graphicFrame>
        <p:nvGraphicFramePr>
          <p:cNvPr id="11267" name="Content Placeholder 93"/>
          <p:cNvGraphicFramePr>
            <a:graphicFrameLocks noGrp="1"/>
          </p:cNvGraphicFramePr>
          <p:nvPr>
            <p:ph idx="4294967295"/>
          </p:nvPr>
        </p:nvGraphicFramePr>
        <p:xfrm>
          <a:off x="1179514" y="1626211"/>
          <a:ext cx="6327775" cy="4677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4" name="Chart" r:id="rId3" imgW="11363161" imgH="6305522" progId="Excel.Chart.8">
                  <p:embed/>
                </p:oleObj>
              </mc:Choice>
              <mc:Fallback>
                <p:oleObj name="Chart" r:id="rId3" imgW="11363161" imgH="6305522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9514" y="1626211"/>
                        <a:ext cx="6327775" cy="46777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762125" y="4546624"/>
            <a:ext cx="1691489" cy="83099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defTabSz="914400" eaLnBrk="1" hangingPunct="1"/>
            <a:r>
              <a:rPr lang="en-AU" sz="1600" dirty="0">
                <a:ea typeface="Arial Unicode MS" panose="020B0604020202020204" pitchFamily="34" charset="-128"/>
              </a:rPr>
              <a:t>Pre-1948 site at </a:t>
            </a:r>
          </a:p>
          <a:p>
            <a:pPr defTabSz="914400" eaLnBrk="1" hangingPunct="1"/>
            <a:r>
              <a:rPr lang="en-AU" sz="1600" dirty="0">
                <a:ea typeface="Arial Unicode MS" panose="020B0604020202020204" pitchFamily="34" charset="-128"/>
              </a:rPr>
              <a:t>Post Office – </a:t>
            </a:r>
          </a:p>
          <a:p>
            <a:pPr defTabSz="914400" eaLnBrk="1" hangingPunct="1"/>
            <a:r>
              <a:rPr lang="en-AU" sz="1600" dirty="0">
                <a:ea typeface="Arial Unicode MS" panose="020B0604020202020204" pitchFamily="34" charset="-128"/>
              </a:rPr>
              <a:t>near ocean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975100" y="2351556"/>
            <a:ext cx="2536272" cy="584775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defTabSz="914400" eaLnBrk="1" hangingPunct="1"/>
            <a:r>
              <a:rPr lang="en-AU" sz="1600" dirty="0">
                <a:ea typeface="Arial Unicode MS" panose="020B0604020202020204" pitchFamily="34" charset="-128"/>
              </a:rPr>
              <a:t>Post-1948 site at airport –</a:t>
            </a:r>
          </a:p>
          <a:p>
            <a:pPr defTabSz="914400" eaLnBrk="1" hangingPunct="1"/>
            <a:r>
              <a:rPr lang="en-AU" sz="1600" dirty="0">
                <a:ea typeface="Arial Unicode MS" panose="020B0604020202020204" pitchFamily="34" charset="-128"/>
              </a:rPr>
              <a:t>several km inland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36550" y="6232046"/>
            <a:ext cx="861966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defTabSz="914400" eaLnBrk="1" hangingPunct="1"/>
            <a:r>
              <a:rPr lang="en-AU" sz="1400" dirty="0">
                <a:ea typeface="Arial Unicode MS" panose="020B0604020202020204" pitchFamily="34" charset="-128"/>
              </a:rPr>
              <a:t>Homogeneous data give us confidence that changes in the observations reflect real changes in the climate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 rot="-5400000">
            <a:off x="-330556" y="3755567"/>
            <a:ext cx="26581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defTabSz="914400" eaLnBrk="1" hangingPunct="1"/>
            <a:r>
              <a:rPr lang="en-AU" sz="1600" dirty="0">
                <a:solidFill>
                  <a:srgbClr val="010000"/>
                </a:solidFill>
                <a:ea typeface="Arial Unicode MS" panose="020B0604020202020204" pitchFamily="34" charset="-128"/>
              </a:rPr>
              <a:t>Temperature (</a:t>
            </a:r>
            <a:r>
              <a:rPr lang="en-US" sz="1600" dirty="0">
                <a:solidFill>
                  <a:srgbClr val="010000"/>
                </a:solidFill>
                <a:ea typeface="Arial Unicode MS" panose="020B0604020202020204" pitchFamily="34" charset="-128"/>
                <a:cs typeface="Arial" charset="0"/>
              </a:rPr>
              <a:t>°C)</a:t>
            </a:r>
          </a:p>
        </p:txBody>
      </p:sp>
    </p:spTree>
    <p:extLst>
      <p:ext uri="{BB962C8B-B14F-4D97-AF65-F5344CB8AC3E}">
        <p14:creationId xmlns:p14="http://schemas.microsoft.com/office/powerpoint/2010/main" val="255706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/>
          </p:cNvSpPr>
          <p:nvPr>
            <p:ph type="title"/>
          </p:nvPr>
        </p:nvSpPr>
        <p:spPr>
          <a:xfrm>
            <a:off x="1762125" y="274912"/>
            <a:ext cx="5886450" cy="114194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AU" sz="3200" dirty="0" smtClean="0">
                <a:latin typeface="Arial" charset="0"/>
              </a:rPr>
              <a:t>Some things which can </a:t>
            </a:r>
            <a:r>
              <a:rPr lang="en-AU" sz="3200" dirty="0" smtClean="0">
                <a:latin typeface="Arial" charset="0"/>
              </a:rPr>
              <a:t>lead to </a:t>
            </a:r>
            <a:r>
              <a:rPr lang="en-AU" sz="3200" dirty="0" err="1" smtClean="0">
                <a:latin typeface="Arial" charset="0"/>
              </a:rPr>
              <a:t>inhomogeneities</a:t>
            </a:r>
            <a:r>
              <a:rPr lang="en-AU" sz="3200" dirty="0" smtClean="0">
                <a:latin typeface="Arial" charset="0"/>
              </a:rPr>
              <a:t> in a data set</a:t>
            </a:r>
            <a:endParaRPr lang="en-AU" sz="3200" dirty="0" smtClean="0">
              <a:latin typeface="Arial" charset="0"/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type="body" idx="1"/>
          </p:nvPr>
        </p:nvSpPr>
        <p:spPr>
          <a:xfrm>
            <a:off x="254000" y="2095677"/>
            <a:ext cx="8637588" cy="4550852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AU" smtClean="0">
                <a:latin typeface="Arial" charset="0"/>
                <a:cs typeface="Arial" charset="0"/>
              </a:rPr>
              <a:t>Site moves</a:t>
            </a:r>
          </a:p>
          <a:p>
            <a:pPr eaLnBrk="1" hangingPunct="1">
              <a:buFontTx/>
              <a:buChar char="•"/>
            </a:pPr>
            <a:r>
              <a:rPr lang="en-AU" smtClean="0">
                <a:latin typeface="Arial" charset="0"/>
                <a:cs typeface="Arial" charset="0"/>
              </a:rPr>
              <a:t>Changes in instruments</a:t>
            </a:r>
          </a:p>
          <a:p>
            <a:pPr eaLnBrk="1" hangingPunct="1">
              <a:buFontTx/>
              <a:buChar char="•"/>
            </a:pPr>
            <a:r>
              <a:rPr lang="en-AU" smtClean="0">
                <a:latin typeface="Arial" charset="0"/>
                <a:cs typeface="Arial" charset="0"/>
              </a:rPr>
              <a:t>Changes in local site environment</a:t>
            </a:r>
          </a:p>
          <a:p>
            <a:pPr eaLnBrk="1" hangingPunct="1">
              <a:buFontTx/>
              <a:buChar char="•"/>
            </a:pPr>
            <a:r>
              <a:rPr lang="en-AU" smtClean="0">
                <a:latin typeface="Arial" charset="0"/>
                <a:cs typeface="Arial" charset="0"/>
              </a:rPr>
              <a:t>Observing practice changes (e.g. observation time)</a:t>
            </a:r>
          </a:p>
        </p:txBody>
      </p:sp>
    </p:spTree>
    <p:extLst>
      <p:ext uri="{BB962C8B-B14F-4D97-AF65-F5344CB8AC3E}">
        <p14:creationId xmlns:p14="http://schemas.microsoft.com/office/powerpoint/2010/main" val="407485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Use of metadata in the homogenisation process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AU" dirty="0" smtClean="0"/>
              <a:t>Determining that a change which may lead to an inhomogeneity has happened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 smtClean="0"/>
              <a:t>Finding possible explanations for an inhomogeneity detected by statistical methods</a:t>
            </a:r>
            <a:endParaRPr lang="en-A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2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AU" dirty="0" smtClean="0">
                <a:latin typeface="Arial" charset="0"/>
                <a:cs typeface="Arial" charset="0"/>
              </a:rPr>
              <a:t>Metadata used to confirm an inhomogeneity</a:t>
            </a:r>
            <a:endParaRPr lang="en-AU" dirty="0" smtClean="0">
              <a:latin typeface="Arial" charset="0"/>
              <a:cs typeface="Arial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1953991"/>
            <a:ext cx="4095750" cy="3722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8" y="1953991"/>
            <a:ext cx="4090987" cy="372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774825" y="5679773"/>
            <a:ext cx="68050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AU" dirty="0">
                <a:ea typeface="Arial Unicode MS" panose="020B0604020202020204" pitchFamily="34" charset="-128"/>
              </a:rPr>
              <a:t>2011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206767" y="5686875"/>
            <a:ext cx="69762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AU" dirty="0">
                <a:ea typeface="Arial Unicode MS" panose="020B0604020202020204" pitchFamily="34" charset="-128"/>
              </a:rPr>
              <a:t>2003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3375" y="6162675"/>
            <a:ext cx="8486775" cy="584775"/>
          </a:xfrm>
          <a:prstGeom prst="rect">
            <a:avLst/>
          </a:prstGeom>
          <a:solidFill>
            <a:srgbClr val="FFFF00"/>
          </a:solidFill>
          <a:ln>
            <a:solidFill>
              <a:srgbClr val="010000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 smtClean="0">
                <a:ea typeface="Arial Unicode MS" panose="020B0604020202020204" pitchFamily="34" charset="-128"/>
              </a:rPr>
              <a:t>Statistical testing found an inhomogeneity (0.6</a:t>
            </a:r>
            <a:r>
              <a:rPr lang="en-AU" sz="1600" dirty="0" smtClean="0">
                <a:latin typeface="Arial"/>
                <a:ea typeface="Arial Unicode MS" panose="020B0604020202020204" pitchFamily="34" charset="-128"/>
                <a:cs typeface="Arial"/>
              </a:rPr>
              <a:t>°C annual, 1.0°C dry season) in maximum temperature in 2007 – station photos show that watering of site stopped then</a:t>
            </a:r>
            <a:endParaRPr lang="en-AU" sz="1600" dirty="0">
              <a:ea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363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Australia has numerous sources of metadata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000" u="sng" dirty="0" smtClean="0"/>
              <a:t>Station-specific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000" dirty="0" err="1" smtClean="0"/>
              <a:t>SitesDB</a:t>
            </a:r>
            <a:r>
              <a:rPr lang="en-AU" sz="2000" dirty="0" smtClean="0"/>
              <a:t> (digital database) – since 1997 (with very limited pre-1997 information)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000" dirty="0" smtClean="0"/>
              <a:t>Hard-copy station files – both national (mostly scanned) and regional (state)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000" dirty="0" smtClean="0"/>
              <a:t>Instrument registers (mostly pre-1920)</a:t>
            </a:r>
          </a:p>
          <a:p>
            <a:pPr marL="0" indent="0"/>
            <a:r>
              <a:rPr lang="en-AU" sz="2000" u="sng" dirty="0" smtClean="0"/>
              <a:t>General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000" dirty="0" smtClean="0"/>
              <a:t>Observer instructions/guides/procedures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000" dirty="0" smtClean="0"/>
              <a:t>Instrument test reports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000" dirty="0" smtClean="0"/>
              <a:t>Organisation annual reports and similar documents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1523690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Some examples of material from </a:t>
            </a:r>
            <a:r>
              <a:rPr lang="en-AU" dirty="0" err="1" smtClean="0"/>
              <a:t>SitesDB</a:t>
            </a:r>
            <a:endParaRPr lang="en-AU" dirty="0"/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968500"/>
            <a:ext cx="3765550" cy="2594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560" y="1968500"/>
            <a:ext cx="3052233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560" y="4415685"/>
            <a:ext cx="4000500" cy="2363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596090"/>
      </p:ext>
    </p:extLst>
  </p:cSld>
  <p:clrMapOvr>
    <a:masterClrMapping/>
  </p:clrMapOvr>
</p:sld>
</file>

<file path=ppt/theme/theme1.xml><?xml version="1.0" encoding="utf-8"?>
<a:theme xmlns:a="http://schemas.openxmlformats.org/drawingml/2006/main" name="Bureau_Generic_2012_v2">
  <a:themeElements>
    <a:clrScheme name="Bureau Standard 2">
      <a:dk1>
        <a:srgbClr val="666666"/>
      </a:dk1>
      <a:lt1>
        <a:srgbClr val="FFFFFF"/>
      </a:lt1>
      <a:dk2>
        <a:srgbClr val="34657F"/>
      </a:dk2>
      <a:lt2>
        <a:srgbClr val="EEECE1"/>
      </a:lt2>
      <a:accent1>
        <a:srgbClr val="00AFD7"/>
      </a:accent1>
      <a:accent2>
        <a:srgbClr val="34657F"/>
      </a:accent2>
      <a:accent3>
        <a:srgbClr val="FFFFFF"/>
      </a:accent3>
      <a:accent4>
        <a:srgbClr val="565656"/>
      </a:accent4>
      <a:accent5>
        <a:srgbClr val="AAD4E8"/>
      </a:accent5>
      <a:accent6>
        <a:srgbClr val="2E5B72"/>
      </a:accent6>
      <a:hlink>
        <a:srgbClr val="00AFD7"/>
      </a:hlink>
      <a:folHlink>
        <a:srgbClr val="671E75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Bureau Standard 1">
        <a:dk1>
          <a:srgbClr val="666666"/>
        </a:dk1>
        <a:lt1>
          <a:srgbClr val="FFFFFF"/>
        </a:lt1>
        <a:dk2>
          <a:srgbClr val="1F497D"/>
        </a:dk2>
        <a:lt2>
          <a:srgbClr val="EEECE1"/>
        </a:lt2>
        <a:accent1>
          <a:srgbClr val="10ADDA"/>
        </a:accent1>
        <a:accent2>
          <a:srgbClr val="2A597A"/>
        </a:accent2>
        <a:accent3>
          <a:srgbClr val="FFFFFF"/>
        </a:accent3>
        <a:accent4>
          <a:srgbClr val="565656"/>
        </a:accent4>
        <a:accent5>
          <a:srgbClr val="AAD3EA"/>
        </a:accent5>
        <a:accent6>
          <a:srgbClr val="25506E"/>
        </a:accent6>
        <a:hlink>
          <a:srgbClr val="FF0000"/>
        </a:hlink>
        <a:folHlink>
          <a:srgbClr val="FFE1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reau Standard 2">
        <a:dk1>
          <a:srgbClr val="666666"/>
        </a:dk1>
        <a:lt1>
          <a:srgbClr val="FFFFFF"/>
        </a:lt1>
        <a:dk2>
          <a:srgbClr val="34657F"/>
        </a:dk2>
        <a:lt2>
          <a:srgbClr val="EEECE1"/>
        </a:lt2>
        <a:accent1>
          <a:srgbClr val="00AFD7"/>
        </a:accent1>
        <a:accent2>
          <a:srgbClr val="34657F"/>
        </a:accent2>
        <a:accent3>
          <a:srgbClr val="FFFFFF"/>
        </a:accent3>
        <a:accent4>
          <a:srgbClr val="565656"/>
        </a:accent4>
        <a:accent5>
          <a:srgbClr val="AAD4E8"/>
        </a:accent5>
        <a:accent6>
          <a:srgbClr val="2E5B72"/>
        </a:accent6>
        <a:hlink>
          <a:srgbClr val="00AFD7"/>
        </a:hlink>
        <a:folHlink>
          <a:srgbClr val="671E7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ureau Blank">
  <a:themeElements>
    <a:clrScheme name="Bureau Blank 13">
      <a:dk1>
        <a:srgbClr val="666666"/>
      </a:dk1>
      <a:lt1>
        <a:srgbClr val="FFFFFF"/>
      </a:lt1>
      <a:dk2>
        <a:srgbClr val="34657F"/>
      </a:dk2>
      <a:lt2>
        <a:srgbClr val="EEECE1"/>
      </a:lt2>
      <a:accent1>
        <a:srgbClr val="00AFD7"/>
      </a:accent1>
      <a:accent2>
        <a:srgbClr val="34657F"/>
      </a:accent2>
      <a:accent3>
        <a:srgbClr val="FFFFFF"/>
      </a:accent3>
      <a:accent4>
        <a:srgbClr val="565656"/>
      </a:accent4>
      <a:accent5>
        <a:srgbClr val="AAD4E8"/>
      </a:accent5>
      <a:accent6>
        <a:srgbClr val="2E5B72"/>
      </a:accent6>
      <a:hlink>
        <a:srgbClr val="00AFD7"/>
      </a:hlink>
      <a:folHlink>
        <a:srgbClr val="671E75"/>
      </a:folHlink>
    </a:clrScheme>
    <a:fontScheme name="Bureau 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ureau 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reau 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reau 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reau 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reau 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reau 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eau 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eau 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eau 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eau 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eau 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eau 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eau Blank 13">
        <a:dk1>
          <a:srgbClr val="666666"/>
        </a:dk1>
        <a:lt1>
          <a:srgbClr val="FFFFFF"/>
        </a:lt1>
        <a:dk2>
          <a:srgbClr val="34657F"/>
        </a:dk2>
        <a:lt2>
          <a:srgbClr val="EEECE1"/>
        </a:lt2>
        <a:accent1>
          <a:srgbClr val="00AFD7"/>
        </a:accent1>
        <a:accent2>
          <a:srgbClr val="34657F"/>
        </a:accent2>
        <a:accent3>
          <a:srgbClr val="FFFFFF"/>
        </a:accent3>
        <a:accent4>
          <a:srgbClr val="565656"/>
        </a:accent4>
        <a:accent5>
          <a:srgbClr val="AAD4E8"/>
        </a:accent5>
        <a:accent6>
          <a:srgbClr val="2E5B72"/>
        </a:accent6>
        <a:hlink>
          <a:srgbClr val="00AFD7"/>
        </a:hlink>
        <a:folHlink>
          <a:srgbClr val="671E7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Bureau_Generic_2012_v2</Template>
  <TotalTime>65</TotalTime>
  <Words>561</Words>
  <Application>Microsoft Office PowerPoint</Application>
  <PresentationFormat>On-screen Show (4:3)</PresentationFormat>
  <Paragraphs>71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ＭＳ Ｐゴシック</vt:lpstr>
      <vt:lpstr>Times</vt:lpstr>
      <vt:lpstr>Arial Unicode MS</vt:lpstr>
      <vt:lpstr>Calibri</vt:lpstr>
      <vt:lpstr>Symbol</vt:lpstr>
      <vt:lpstr>Bureau_Generic_2012_v2</vt:lpstr>
      <vt:lpstr>Bureau Blank</vt:lpstr>
      <vt:lpstr>Chart</vt:lpstr>
      <vt:lpstr>Use of metadata in the development of long-term climate data sets</vt:lpstr>
      <vt:lpstr>What underlies climate information of this type?</vt:lpstr>
      <vt:lpstr>The Australian ACORN-SAT station network</vt:lpstr>
      <vt:lpstr>Why do we need a homogenised data set?</vt:lpstr>
      <vt:lpstr>Some things which can lead to inhomogeneities in a data set</vt:lpstr>
      <vt:lpstr>Use of metadata in the homogenisation process</vt:lpstr>
      <vt:lpstr>Metadata used to confirm an inhomogeneity</vt:lpstr>
      <vt:lpstr>Australia has numerous sources of metadata</vt:lpstr>
      <vt:lpstr>Some examples of material from SitesDB</vt:lpstr>
      <vt:lpstr>Material from hard-copy station files</vt:lpstr>
      <vt:lpstr>Rutherglen – a case study of the challenges in metadata</vt:lpstr>
      <vt:lpstr>What evidence do we have for site moves at Rutherglen?</vt:lpstr>
      <vt:lpstr>1958 inspection report</vt:lpstr>
      <vt:lpstr>Other inconsistencies with current site</vt:lpstr>
      <vt:lpstr>Other useful information</vt:lpstr>
      <vt:lpstr>Likely former site location</vt:lpstr>
      <vt:lpstr>Summary</vt:lpstr>
      <vt:lpstr>PowerPoint Presentation</vt:lpstr>
    </vt:vector>
  </TitlesOfParts>
  <Company>Bureau of Meteorology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 of metadata in the development of long-term climate data sets</dc:title>
  <dc:creator>Blair Trewin</dc:creator>
  <cp:lastModifiedBy>Blair Trewin</cp:lastModifiedBy>
  <cp:revision>7</cp:revision>
  <dcterms:created xsi:type="dcterms:W3CDTF">2015-06-19T06:44:04Z</dcterms:created>
  <dcterms:modified xsi:type="dcterms:W3CDTF">2015-06-19T07:49:40Z</dcterms:modified>
</cp:coreProperties>
</file>